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3" r:id="rId9"/>
    <p:sldId id="267" r:id="rId10"/>
    <p:sldId id="260" r:id="rId11"/>
    <p:sldId id="270" r:id="rId12"/>
    <p:sldId id="268" r:id="rId13"/>
    <p:sldId id="265" r:id="rId14"/>
    <p:sldId id="266" r:id="rId15"/>
    <p:sldId id="273" r:id="rId16"/>
    <p:sldId id="269" r:id="rId17"/>
    <p:sldId id="274" r:id="rId18"/>
    <p:sldId id="278" r:id="rId19"/>
    <p:sldId id="279" r:id="rId20"/>
    <p:sldId id="280" r:id="rId21"/>
    <p:sldId id="276" r:id="rId22"/>
    <p:sldId id="275" r:id="rId23"/>
    <p:sldId id="282" r:id="rId24"/>
    <p:sldId id="27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2EE85-73A5-4DCA-AD09-6AF8B7AA71F2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FEC76-0139-4ED7-ACCE-DFBECC9AF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39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A285E-D08C-4ED4-98FB-029B8B7517A1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970D9-B9B1-448C-B92A-73CFE9C9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57AB-D7AF-4E7B-9C4F-17BA3779340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FD6-D9A9-42BC-89E7-8CC821935CBC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9DE29-FFE3-43EE-8D28-CC9C13858E37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6557-5326-4892-9824-98C03AA61DE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9535-CFF5-4C6B-93E6-7C961AA55B33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16A9-6C88-406B-9AFA-3179FF9A481D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79FB-6CAE-4376-9928-9F6F5DB0EAD0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21EF-C09B-47B2-8329-DF682DEBA22A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8689-32B2-4CFD-9EAA-EC6FC2BABF03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FEC8-E004-45CE-ACFC-E8CCD63BCDAE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2072-2DD6-4868-8EDD-BFF80E2CB86A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CE34-0037-4E0B-B747-06FE4DC50775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3ADD9-21A0-43FA-8EE4-A50EC703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7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smtClean="0"/>
              <a:t>Chapter 12 </a:t>
            </a:r>
            <a:br>
              <a:rPr lang="en-US" dirty="0" smtClean="0"/>
            </a:br>
            <a:r>
              <a:rPr lang="en-US" dirty="0" smtClean="0"/>
              <a:t>Stoichiometry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229600" cy="4038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SCSh5.e:  Solve scientific problems by substituting quantitative values, using dimensional analysis and/or simple algebraic formulas as appropriate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SC2.d:  Identify and solve different types of stoichiometry problems, specifically relating mass to moles and mass to mass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SC2.e:  Demonstrate the conceptual principle of limiting reactants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Online Resources:</a:t>
            </a:r>
          </a:p>
          <a:p>
            <a:pPr algn="l"/>
            <a:r>
              <a:rPr lang="en-US" dirty="0" smtClean="0"/>
              <a:t>Stoichiometry Practice Problems:  http://mailer.fsu.edu/~rlight/stoich/ </a:t>
            </a:r>
          </a:p>
          <a:p>
            <a:pPr algn="l"/>
            <a:r>
              <a:rPr lang="en-US" dirty="0" smtClean="0"/>
              <a:t>Click </a:t>
            </a:r>
            <a:r>
              <a:rPr lang="en-US" dirty="0" err="1" smtClean="0"/>
              <a:t>Stoichiomentry</a:t>
            </a:r>
            <a:r>
              <a:rPr lang="en-US" dirty="0" smtClean="0"/>
              <a:t>:  http://misterguch.brinkster.net/explains2.html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Mole Map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6296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638800"/>
          </a:xfrm>
        </p:spPr>
        <p:txBody>
          <a:bodyPr>
            <a:normAutofit/>
          </a:bodyPr>
          <a:lstStyle/>
          <a:p>
            <a:pPr lvl="0"/>
            <a:r>
              <a:rPr lang="en-US" u="sng" dirty="0" smtClean="0"/>
              <a:t>Theoretical </a:t>
            </a:r>
            <a:r>
              <a:rPr lang="en-US" u="sng" dirty="0"/>
              <a:t>yield</a:t>
            </a:r>
            <a:r>
              <a:rPr lang="en-US" dirty="0"/>
              <a:t> is the maximum amount of product that will form during a reaction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Any time you are calculating the amount of product produced you are calculating theoretical yield.  </a:t>
            </a:r>
            <a:endParaRPr lang="en-US" dirty="0"/>
          </a:p>
          <a:p>
            <a:r>
              <a:rPr lang="en-US" u="sng" dirty="0"/>
              <a:t>Actual yield</a:t>
            </a:r>
            <a:r>
              <a:rPr lang="en-US" dirty="0"/>
              <a:t> is the amount of product that actually forms when the reaction is carried out in a </a:t>
            </a:r>
            <a:r>
              <a:rPr lang="en-US" i="1" dirty="0"/>
              <a:t>laboratory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Stoichiometry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638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first step is to convert </a:t>
            </a:r>
            <a:r>
              <a:rPr lang="en-US" dirty="0" smtClean="0"/>
              <a:t>the give substance measurement to </a:t>
            </a:r>
            <a:r>
              <a:rPr lang="en-US" dirty="0"/>
              <a:t>moles. </a:t>
            </a:r>
            <a:r>
              <a:rPr lang="en-US" dirty="0" smtClean="0"/>
              <a:t> (if not starting with moles)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use the mole ratio to switch between substances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Finally convert to the desired substance to the correct unit for the final answer.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your mole map to help determine the number of fractions needed to do conversion.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7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209800"/>
            <a:ext cx="4286250" cy="177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Mass to Mass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266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2NH</a:t>
            </a:r>
            <a:r>
              <a:rPr lang="en-US" baseline="-25000" dirty="0" smtClean="0"/>
              <a:t>3</a:t>
            </a:r>
            <a:r>
              <a:rPr lang="en-US" dirty="0" smtClean="0"/>
              <a:t> → 1 N</a:t>
            </a:r>
            <a:r>
              <a:rPr lang="en-US" baseline="-25000" dirty="0" smtClean="0"/>
              <a:t>2</a:t>
            </a:r>
            <a:r>
              <a:rPr lang="en-US" dirty="0" smtClean="0"/>
              <a:t> + 3 H</a:t>
            </a:r>
            <a:r>
              <a:rPr lang="en-US" baseline="-25000" dirty="0" smtClean="0"/>
              <a:t>2 </a:t>
            </a:r>
          </a:p>
          <a:p>
            <a:pPr>
              <a:buNone/>
            </a:pPr>
            <a:r>
              <a:rPr lang="en-US" dirty="0" smtClean="0"/>
              <a:t>Example 1:  48.38 g NH</a:t>
            </a:r>
            <a:r>
              <a:rPr lang="en-US" baseline="-25000" dirty="0" smtClean="0"/>
              <a:t>3</a:t>
            </a:r>
            <a:r>
              <a:rPr lang="en-US" dirty="0" smtClean="0"/>
              <a:t> would produce how many grams of nitrogen.</a:t>
            </a:r>
          </a:p>
          <a:p>
            <a:pPr>
              <a:buNone/>
            </a:pPr>
            <a:r>
              <a:rPr lang="en-US" dirty="0" smtClean="0"/>
              <a:t>Use map to lay out our path</a:t>
            </a:r>
          </a:p>
          <a:p>
            <a:pPr>
              <a:buNone/>
            </a:pPr>
            <a:r>
              <a:rPr lang="en-US" dirty="0" smtClean="0"/>
              <a:t>3 bridges = 3 fractions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1" y="1864478"/>
            <a:ext cx="457200" cy="48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981200"/>
            <a:ext cx="3962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 rot="5400000">
            <a:off x="5905897" y="2857103"/>
            <a:ext cx="685800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506097" y="2857103"/>
            <a:ext cx="685800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48400" y="3200400"/>
            <a:ext cx="1600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5" y="4080751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7825" y="4004551"/>
            <a:ext cx="2838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48025" y="3928351"/>
            <a:ext cx="2676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95825" y="3928351"/>
            <a:ext cx="1485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9825" y="4004551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5715000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28800" y="5638800"/>
            <a:ext cx="2838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9000" y="5638800"/>
            <a:ext cx="24098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00600" y="5638800"/>
            <a:ext cx="1323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324600" y="5791200"/>
            <a:ext cx="1143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4800599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 </a:t>
            </a:r>
            <a:r>
              <a:rPr lang="en-US" sz="2400" dirty="0" smtClean="0"/>
              <a:t>2:  </a:t>
            </a:r>
            <a:r>
              <a:rPr lang="en-US" sz="2400" dirty="0"/>
              <a:t>48.38 g NH</a:t>
            </a:r>
            <a:r>
              <a:rPr lang="en-US" sz="2400" baseline="-25000" dirty="0"/>
              <a:t>3</a:t>
            </a:r>
            <a:r>
              <a:rPr lang="en-US" sz="2400" dirty="0"/>
              <a:t> would produce how many grams of </a:t>
            </a:r>
            <a:r>
              <a:rPr lang="en-US" sz="2400" dirty="0" smtClean="0"/>
              <a:t>hydrogen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2984" y="1073672"/>
            <a:ext cx="4286250" cy="177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Mass to Volume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4" y="843033"/>
            <a:ext cx="4696539" cy="1936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2NH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→ 1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+ 3 H</a:t>
            </a:r>
            <a:r>
              <a:rPr lang="en-US" sz="2800" baseline="-25000" dirty="0" smtClean="0"/>
              <a:t>2 </a:t>
            </a:r>
          </a:p>
          <a:p>
            <a:pPr>
              <a:buNone/>
            </a:pPr>
            <a:r>
              <a:rPr lang="en-US" sz="2800" dirty="0" smtClean="0"/>
              <a:t>Example 3:  48.38 g 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would produce how many liters of nitrogen.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9994" y="1435712"/>
            <a:ext cx="457200" cy="48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1480" y="902932"/>
            <a:ext cx="3962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 rot="5400000">
            <a:off x="5741131" y="1720975"/>
            <a:ext cx="685800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7683834" y="2064272"/>
            <a:ext cx="838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83634" y="2064272"/>
            <a:ext cx="1600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270" y="2998358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86070" y="2922158"/>
            <a:ext cx="2838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36463" y="2847782"/>
                <a:ext cx="1905000" cy="664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463" y="2847782"/>
                <a:ext cx="1905000" cy="66492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39305" y="2854643"/>
                <a:ext cx="1527918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22.4 </m:t>
                          </m:r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  <m:r>
                            <a:rPr lang="en-US" i="1">
                              <a:latin typeface="Cambria Math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305" y="2854643"/>
                <a:ext cx="1527918" cy="6580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19827" y="3042292"/>
                <a:ext cx="15744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  </m:t>
                      </m:r>
                      <m:r>
                        <a:rPr lang="en-US" b="0" i="1" smtClean="0">
                          <a:latin typeface="Cambria Math"/>
                        </a:rPr>
                        <m:t>31.80</m:t>
                      </m:r>
                      <m:r>
                        <a:rPr lang="en-US" i="1">
                          <a:latin typeface="Cambria Math"/>
                        </a:rPr>
                        <m:t>𝐿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827" y="3042292"/>
                <a:ext cx="157440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836463" y="5541715"/>
                <a:ext cx="1498404" cy="683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463" y="5541715"/>
                <a:ext cx="1498404" cy="6833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236570" y="5525162"/>
                <a:ext cx="2376448" cy="693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6.02 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×10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23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𝑚𝑙𝑐𝑠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570" y="5525162"/>
                <a:ext cx="2376448" cy="693460"/>
              </a:xfrm>
              <a:prstGeom prst="rect">
                <a:avLst/>
              </a:prstGeom>
              <a:blipFill rotWithShape="1">
                <a:blip r:embed="rId11"/>
                <a:stretch>
                  <a:fillRect r="-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216743" y="6190179"/>
                <a:ext cx="269904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3.659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×10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𝑚𝑙𝑐𝑠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743" y="6190179"/>
                <a:ext cx="269904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ontent Placeholder 2"/>
          <p:cNvSpPr txBox="1">
            <a:spLocks/>
          </p:cNvSpPr>
          <p:nvPr/>
        </p:nvSpPr>
        <p:spPr>
          <a:xfrm>
            <a:off x="114300" y="3657600"/>
            <a:ext cx="4762500" cy="17741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dirty="0" smtClean="0"/>
              <a:t>Example </a:t>
            </a:r>
            <a:r>
              <a:rPr lang="en-US" sz="2800" dirty="0"/>
              <a:t>4</a:t>
            </a:r>
            <a:r>
              <a:rPr lang="en-US" sz="2800" dirty="0" smtClean="0"/>
              <a:t>:  If you have 68.92 g 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what would the theoretical yield of hydrogen be in molecules? </a:t>
            </a:r>
            <a:endParaRPr lang="en-US" sz="1900" dirty="0" smtClean="0"/>
          </a:p>
          <a:p>
            <a:pPr>
              <a:buFont typeface="Arial" pitchFamily="34" charset="0"/>
              <a:buNone/>
            </a:pPr>
            <a:endParaRPr lang="en-US" b="1" dirty="0" smtClean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8246" y="3631048"/>
            <a:ext cx="4286250" cy="177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2794" y="5019077"/>
            <a:ext cx="457200" cy="48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6742" y="3460308"/>
            <a:ext cx="3962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1" name="Straight Connector 30"/>
          <p:cNvCxnSpPr/>
          <p:nvPr/>
        </p:nvCxnSpPr>
        <p:spPr>
          <a:xfrm rot="5400000">
            <a:off x="5746393" y="4278351"/>
            <a:ext cx="685800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683834" y="4621648"/>
            <a:ext cx="5262" cy="636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088896" y="4621648"/>
            <a:ext cx="16002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2879" y="5688156"/>
                <a:ext cx="14253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8.92</m:t>
                      </m:r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9" y="5688156"/>
                <a:ext cx="142539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1440408" y="5551216"/>
                <a:ext cx="1607026" cy="683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𝑚𝑜𝑙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17.04 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408" y="5551216"/>
                <a:ext cx="1607026" cy="6833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3" grpId="0"/>
      <p:bldP spid="25" grpId="0"/>
      <p:bldP spid="26" grpId="0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UNLESS it is a mole ratio mole always has a 1 in front of it.</a:t>
            </a:r>
          </a:p>
          <a:p>
            <a:r>
              <a:rPr lang="en-US" dirty="0" smtClean="0"/>
              <a:t>The numbers for the mole ratio come from the BALANCED chemical equation.</a:t>
            </a:r>
          </a:p>
          <a:p>
            <a:r>
              <a:rPr lang="en-US" dirty="0" smtClean="0"/>
              <a:t>Use your mole map to see how many steps it will take</a:t>
            </a:r>
          </a:p>
          <a:p>
            <a:r>
              <a:rPr lang="en-US" dirty="0" smtClean="0"/>
              <a:t>There are only 4 valid possible options.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 mole = (molar mass) 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 mole = 22.4 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 mole = 6.02 x 1023 particles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__ mole X = ____ mole Y   (___ come from equation)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 Part 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715000"/>
          </a:xfrm>
        </p:spPr>
        <p:txBody>
          <a:bodyPr>
            <a:normAutofit/>
          </a:bodyPr>
          <a:lstStyle/>
          <a:p>
            <a:pPr lvl="0"/>
            <a:r>
              <a:rPr lang="en-US" u="sng" dirty="0"/>
              <a:t>Limiting reagent</a:t>
            </a:r>
            <a:r>
              <a:rPr lang="en-US" dirty="0"/>
              <a:t> is the reagent that determines the amount of product that can be formed by a reaction</a:t>
            </a:r>
            <a:r>
              <a:rPr lang="en-US" dirty="0" smtClean="0"/>
              <a:t>.</a:t>
            </a:r>
          </a:p>
          <a:p>
            <a:r>
              <a:rPr lang="en-US" u="sng" dirty="0"/>
              <a:t>Excess reagent </a:t>
            </a:r>
            <a:r>
              <a:rPr lang="en-US" dirty="0"/>
              <a:t>is the reactant that is not completely used up in a reaction. </a:t>
            </a:r>
          </a:p>
          <a:p>
            <a:pPr lvl="1"/>
            <a:r>
              <a:rPr lang="en-US" dirty="0" smtClean="0"/>
              <a:t>To determine the limiting reactant convert one reactant into grams of second reactant</a:t>
            </a:r>
          </a:p>
          <a:p>
            <a:pPr lvl="1"/>
            <a:r>
              <a:rPr lang="en-US" dirty="0" smtClean="0"/>
              <a:t>Compare the two values</a:t>
            </a:r>
          </a:p>
          <a:p>
            <a:pPr lvl="2"/>
            <a:r>
              <a:rPr lang="en-US" dirty="0" smtClean="0"/>
              <a:t>If you won’t have enough of the second reactant it is the limiting</a:t>
            </a:r>
          </a:p>
          <a:p>
            <a:pPr lvl="2"/>
            <a:r>
              <a:rPr lang="en-US" dirty="0" smtClean="0"/>
              <a:t>If you have enough of the second reactant it is the excess reagent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2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Limiting Reactant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79" y="808365"/>
            <a:ext cx="8534400" cy="1718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If starting with 6.25 g Na</a:t>
            </a:r>
            <a:r>
              <a:rPr lang="en-US" baseline="-25000" dirty="0" smtClean="0"/>
              <a:t>3</a:t>
            </a:r>
            <a:r>
              <a:rPr lang="en-US" dirty="0" smtClean="0"/>
              <a:t>P and 5.88 g CaF</a:t>
            </a:r>
            <a:r>
              <a:rPr lang="en-US" baseline="-25000" dirty="0" smtClean="0"/>
              <a:t>2</a:t>
            </a:r>
            <a:r>
              <a:rPr lang="en-US" dirty="0" smtClean="0"/>
              <a:t> what is the limiting reactant?</a:t>
            </a:r>
          </a:p>
          <a:p>
            <a:pPr marL="0" indent="0">
              <a:buNone/>
            </a:pPr>
            <a:r>
              <a:rPr lang="en-US" dirty="0" smtClean="0"/>
              <a:t> __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 + </a:t>
            </a:r>
            <a:r>
              <a:rPr lang="en-US" dirty="0" smtClean="0"/>
              <a:t>__ </a:t>
            </a:r>
            <a:r>
              <a:rPr lang="en-US" dirty="0"/>
              <a:t>CaF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__ </a:t>
            </a:r>
            <a:r>
              <a:rPr lang="en-US" dirty="0" err="1"/>
              <a:t>NaF</a:t>
            </a:r>
            <a:r>
              <a:rPr lang="en-US" dirty="0"/>
              <a:t> + </a:t>
            </a:r>
            <a:r>
              <a:rPr lang="en-US" dirty="0" smtClean="0"/>
              <a:t>__ Ca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Balanced:  2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 + </a:t>
            </a:r>
            <a:r>
              <a:rPr lang="en-US" dirty="0" smtClean="0"/>
              <a:t>3 </a:t>
            </a:r>
            <a:r>
              <a:rPr lang="en-US" dirty="0"/>
              <a:t>CaF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6 </a:t>
            </a:r>
            <a:r>
              <a:rPr lang="en-US" dirty="0" err="1"/>
              <a:t>NaF</a:t>
            </a:r>
            <a:r>
              <a:rPr lang="en-US" dirty="0"/>
              <a:t> + </a:t>
            </a:r>
            <a:r>
              <a:rPr lang="en-US" dirty="0" smtClean="0"/>
              <a:t>1 Ca</a:t>
            </a:r>
            <a:r>
              <a:rPr lang="en-US" baseline="-25000" dirty="0" smtClean="0"/>
              <a:t>3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14800" y="3381702"/>
                <a:ext cx="1498404" cy="855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81702"/>
                <a:ext cx="1498404" cy="855875"/>
              </a:xfrm>
              <a:prstGeom prst="rect">
                <a:avLst/>
              </a:prstGeom>
              <a:blipFill rotWithShape="1">
                <a:blip r:embed="rId2"/>
                <a:stretch>
                  <a:fillRect r="-28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72200" y="3407345"/>
                <a:ext cx="1630830" cy="846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78.08 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407345"/>
                <a:ext cx="1630830" cy="846642"/>
              </a:xfrm>
              <a:prstGeom prst="rect">
                <a:avLst/>
              </a:prstGeom>
              <a:blipFill rotWithShape="1">
                <a:blip r:embed="rId3"/>
                <a:stretch>
                  <a:fillRect r="-32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781800" y="4440350"/>
                <a:ext cx="1250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𝟕</m:t>
                      </m:r>
                      <m:r>
                        <a:rPr lang="en-US" sz="2400" b="1" i="1" smtClean="0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𝟑𝟐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𝒈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𝑪𝒂𝑭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40350"/>
                <a:ext cx="1250857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75610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8733" y="3567275"/>
                <a:ext cx="18244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6</m:t>
                      </m:r>
                      <m:r>
                        <a:rPr lang="en-US" sz="2400" b="0" i="1" smtClean="0">
                          <a:latin typeface="Cambria Math"/>
                        </a:rPr>
                        <m:t>.25</m:t>
                      </m:r>
                      <m:r>
                        <a:rPr lang="en-US" sz="2400" b="0" i="1" smtClean="0">
                          <a:latin typeface="Cambria Math"/>
                        </a:rPr>
                        <m:t>𝑔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33" y="3567275"/>
                <a:ext cx="1824410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05000" y="3368918"/>
                <a:ext cx="1607026" cy="858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99.94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368918"/>
                <a:ext cx="1607026" cy="858377"/>
              </a:xfrm>
              <a:prstGeom prst="rect">
                <a:avLst/>
              </a:prstGeom>
              <a:blipFill rotWithShape="1">
                <a:blip r:embed="rId6"/>
                <a:stretch>
                  <a:fillRect r="-35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3496" y="5035897"/>
            <a:ext cx="88804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says we NEED 7.32 g CaF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but we only have 5.88 g CaF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r>
              <a:rPr lang="en-US" sz="2800" dirty="0" smtClean="0"/>
              <a:t>Since we don’t have enough of it CaF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is the limiting</a:t>
            </a:r>
          </a:p>
          <a:p>
            <a:r>
              <a:rPr lang="en-US" sz="2800" dirty="0" smtClean="0"/>
              <a:t>And Na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 is the excess reagent</a:t>
            </a:r>
          </a:p>
        </p:txBody>
      </p:sp>
    </p:spTree>
    <p:extLst>
      <p:ext uri="{BB962C8B-B14F-4D97-AF65-F5344CB8AC3E}">
        <p14:creationId xmlns:p14="http://schemas.microsoft.com/office/powerpoint/2010/main" val="320635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Limiting Reactant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79" y="808364"/>
            <a:ext cx="8534400" cy="2239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starting with 25.0 grams of each reactant determine the limiting reagent :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+ 5O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→ 3CO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14800" y="1936573"/>
                <a:ext cx="1498404" cy="856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36573"/>
                <a:ext cx="1498404" cy="856645"/>
              </a:xfrm>
              <a:prstGeom prst="rect">
                <a:avLst/>
              </a:prstGeom>
              <a:blipFill rotWithShape="1">
                <a:blip r:embed="rId2"/>
                <a:stretch>
                  <a:fillRect r="-19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46715" y="1918757"/>
                <a:ext cx="1630830" cy="846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32.00 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15" y="1918757"/>
                <a:ext cx="1630830" cy="846642"/>
              </a:xfrm>
              <a:prstGeom prst="rect">
                <a:avLst/>
              </a:prstGeom>
              <a:blipFill rotWithShape="1">
                <a:blip r:embed="rId3"/>
                <a:stretch>
                  <a:fillRect r="-1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162800" y="2834936"/>
                <a:ext cx="1250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90.7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34936"/>
                <a:ext cx="1250857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3561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9737" y="2111246"/>
                <a:ext cx="17439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5.0</m:t>
                      </m:r>
                      <m:r>
                        <a:rPr lang="en-US" sz="2400" b="0" i="1" smtClean="0">
                          <a:latin typeface="Cambria Math"/>
                        </a:rPr>
                        <m:t>𝑔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37" y="2111246"/>
                <a:ext cx="1743939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57400" y="1907022"/>
                <a:ext cx="1607026" cy="858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44.11 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907022"/>
                <a:ext cx="1607026" cy="858377"/>
              </a:xfrm>
              <a:prstGeom prst="rect">
                <a:avLst/>
              </a:prstGeom>
              <a:blipFill rotWithShape="1">
                <a:blip r:embed="rId6"/>
                <a:stretch>
                  <a:fillRect r="-26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8600" y="3657600"/>
            <a:ext cx="85257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have 25.0 grams of oxygen</a:t>
            </a:r>
          </a:p>
          <a:p>
            <a:r>
              <a:rPr lang="en-US" sz="2400" dirty="0" smtClean="0"/>
              <a:t> we need 90.7 g oxygen</a:t>
            </a:r>
          </a:p>
          <a:p>
            <a:r>
              <a:rPr lang="en-US" sz="2400" dirty="0" smtClean="0"/>
              <a:t>Oxygen is the limiting reagent because we don’t have enough of it.</a:t>
            </a:r>
          </a:p>
          <a:p>
            <a:r>
              <a:rPr lang="en-US" sz="2400" dirty="0" smtClean="0"/>
              <a:t>The excess reagent is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100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Limiting Reactant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79" y="808364"/>
            <a:ext cx="8534400" cy="2239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starting with 2.50g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3.54 g 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determine the limiting reagent : </a:t>
            </a:r>
            <a:r>
              <a:rPr lang="en-US" sz="2800" dirty="0"/>
              <a:t>S</a:t>
            </a:r>
            <a:r>
              <a:rPr lang="en-US" sz="2800" baseline="-25000" dirty="0"/>
              <a:t>8</a:t>
            </a:r>
            <a:r>
              <a:rPr lang="en-US" sz="2800" dirty="0"/>
              <a:t> + </a:t>
            </a:r>
            <a:r>
              <a:rPr lang="en-US" sz="2800" dirty="0" smtClean="0"/>
              <a:t>12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→ 8SO</a:t>
            </a:r>
            <a:r>
              <a:rPr lang="en-US" sz="2800" baseline="-25000" dirty="0"/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14800" y="1936573"/>
                <a:ext cx="1498404" cy="856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36573"/>
                <a:ext cx="1498404" cy="856645"/>
              </a:xfrm>
              <a:prstGeom prst="rect">
                <a:avLst/>
              </a:prstGeom>
              <a:blipFill rotWithShape="1">
                <a:blip r:embed="rId2"/>
                <a:stretch>
                  <a:fillRect r="-1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46715" y="1918757"/>
                <a:ext cx="1630830" cy="846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32.00 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15" y="1918757"/>
                <a:ext cx="1630830" cy="846642"/>
              </a:xfrm>
              <a:prstGeom prst="rect">
                <a:avLst/>
              </a:prstGeom>
              <a:blipFill rotWithShape="1">
                <a:blip r:embed="rId3"/>
                <a:stretch>
                  <a:fillRect r="-1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162800" y="2834936"/>
                <a:ext cx="1250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3.74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34936"/>
                <a:ext cx="1250857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3561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9737" y="2111246"/>
                <a:ext cx="13785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.50</m:t>
                      </m:r>
                      <m:r>
                        <a:rPr lang="en-US" sz="2400" b="0" i="1" smtClean="0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37" y="2111246"/>
                <a:ext cx="137858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57400" y="1907022"/>
                <a:ext cx="1607026" cy="858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256.56 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907022"/>
                <a:ext cx="1607026" cy="858377"/>
              </a:xfrm>
              <a:prstGeom prst="rect">
                <a:avLst/>
              </a:prstGeom>
              <a:blipFill rotWithShape="1">
                <a:blip r:embed="rId6"/>
                <a:stretch>
                  <a:fillRect r="-18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8600" y="3657600"/>
            <a:ext cx="85257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have 3.54 grams of oxygen</a:t>
            </a:r>
          </a:p>
          <a:p>
            <a:r>
              <a:rPr lang="en-US" sz="2400" dirty="0" smtClean="0"/>
              <a:t> we need 3.74 g oxygen</a:t>
            </a:r>
          </a:p>
          <a:p>
            <a:r>
              <a:rPr lang="en-US" sz="2400" dirty="0" smtClean="0"/>
              <a:t>Oxygen is the limiting reagent because we don’t have enough of it.</a:t>
            </a:r>
          </a:p>
          <a:p>
            <a:r>
              <a:rPr lang="en-US" sz="2400" dirty="0" smtClean="0"/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/>
              <a:t> is the excess reagent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60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Stoichiometry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 balanced chemical equation provides the same kind of quantitative information that a recipe does. 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/>
          </a:p>
          <a:p>
            <a:pPr lvl="0"/>
            <a:r>
              <a:rPr lang="en-US" b="1" dirty="0"/>
              <a:t>Chemists use balanced chemical equations as a basis to calculate how much reactant is needed or product is formed in a reaction.</a:t>
            </a:r>
            <a:endParaRPr lang="en-US" dirty="0"/>
          </a:p>
          <a:p>
            <a:endParaRPr lang="en-US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724150"/>
            <a:ext cx="76200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Limiting Reactant (Reagent)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257800"/>
          </a:xfrm>
        </p:spPr>
        <p:txBody>
          <a:bodyPr/>
          <a:lstStyle/>
          <a:p>
            <a:r>
              <a:rPr lang="en-US" dirty="0" smtClean="0"/>
              <a:t>Just by looking at the starting masses it is IMPOSSIBLE to determine the limiting reactant</a:t>
            </a:r>
          </a:p>
          <a:p>
            <a:r>
              <a:rPr lang="en-US" dirty="0" smtClean="0"/>
              <a:t>Just by looking at the coefficients it is IMPOSSIBLE to determine the limiting reactant</a:t>
            </a:r>
          </a:p>
          <a:p>
            <a:r>
              <a:rPr lang="en-US" b="1" dirty="0" smtClean="0"/>
              <a:t>You can only determine limiting reactant IF you are comparing the same COMPOUND and same UNIT.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0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 Part III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715000"/>
          </a:xfrm>
        </p:spPr>
        <p:txBody>
          <a:bodyPr>
            <a:normAutofit/>
          </a:bodyPr>
          <a:lstStyle/>
          <a:p>
            <a:pPr lvl="0"/>
            <a:r>
              <a:rPr lang="en-US" u="sng" dirty="0"/>
              <a:t>Excess reagent </a:t>
            </a:r>
            <a:r>
              <a:rPr lang="en-US" dirty="0"/>
              <a:t>is the reactant that is not completely used up in a reaction.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determine the excess remaining covert the limiting reactant to excess reactant and subtract that number from the stating amount of excess reactant.</a:t>
            </a:r>
          </a:p>
          <a:p>
            <a:pPr lvl="1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5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Amount of Excess Remaining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79" y="808365"/>
            <a:ext cx="8534400" cy="18586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If starting with 6.25 g Na</a:t>
            </a:r>
            <a:r>
              <a:rPr lang="en-US" baseline="-25000" dirty="0"/>
              <a:t>3</a:t>
            </a:r>
            <a:r>
              <a:rPr lang="en-US" dirty="0"/>
              <a:t>P and 5.88 g </a:t>
            </a:r>
            <a:r>
              <a:rPr lang="en-US" dirty="0" smtClean="0"/>
              <a:t>CaF</a:t>
            </a:r>
            <a:r>
              <a:rPr lang="en-US" baseline="-25000" dirty="0" smtClean="0"/>
              <a:t>2</a:t>
            </a:r>
            <a:r>
              <a:rPr lang="en-US" dirty="0" smtClean="0"/>
              <a:t>.  How </a:t>
            </a:r>
            <a:r>
              <a:rPr lang="en-US" dirty="0"/>
              <a:t>much excess remains after reaction? 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 + 3 CaF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6 </a:t>
            </a:r>
            <a:r>
              <a:rPr lang="en-US" dirty="0" err="1"/>
              <a:t>NaF</a:t>
            </a:r>
            <a:r>
              <a:rPr lang="en-US" dirty="0"/>
              <a:t> + 1 Ca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Recall that the limiting in this reaction was </a:t>
            </a:r>
            <a:r>
              <a:rPr lang="en-US" dirty="0"/>
              <a:t>the CaF</a:t>
            </a:r>
            <a:r>
              <a:rPr lang="en-US" baseline="-25000" dirty="0"/>
              <a:t>2</a:t>
            </a:r>
            <a:r>
              <a:rPr lang="en-US" dirty="0"/>
              <a:t> 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95800" y="3026396"/>
                <a:ext cx="1498404" cy="854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26396"/>
                <a:ext cx="1498404" cy="854016"/>
              </a:xfrm>
              <a:prstGeom prst="rect">
                <a:avLst/>
              </a:prstGeom>
              <a:blipFill rotWithShape="1">
                <a:blip r:embed="rId2"/>
                <a:stretch>
                  <a:fillRect r="-24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324600" y="3011613"/>
                <a:ext cx="1630830" cy="848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99.94 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11613"/>
                <a:ext cx="1630830" cy="848502"/>
              </a:xfrm>
              <a:prstGeom prst="rect">
                <a:avLst/>
              </a:prstGeom>
              <a:blipFill rotWithShape="1">
                <a:blip r:embed="rId3"/>
                <a:stretch>
                  <a:fillRect r="-37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704573" y="4114800"/>
                <a:ext cx="1250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5.02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𝑁𝑎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573" y="4114800"/>
                <a:ext cx="1250857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70244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47117" y="3195901"/>
                <a:ext cx="18056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5</m:t>
                      </m:r>
                      <m:r>
                        <a:rPr lang="en-US" sz="2400" b="0" i="1" smtClean="0">
                          <a:latin typeface="Cambria Math"/>
                        </a:rPr>
                        <m:t>.88 </m:t>
                      </m:r>
                      <m:r>
                        <a:rPr lang="en-US" sz="2400" b="0" i="1" smtClean="0">
                          <a:latin typeface="Cambria Math"/>
                        </a:rPr>
                        <m:t>𝑔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𝐶𝑎𝐹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17" y="3195901"/>
                <a:ext cx="1805687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22973" y="2997546"/>
                <a:ext cx="1607026" cy="858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78.08 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𝐶𝑎𝐹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973" y="2997546"/>
                <a:ext cx="1607026" cy="858377"/>
              </a:xfrm>
              <a:prstGeom prst="rect">
                <a:avLst/>
              </a:prstGeom>
              <a:blipFill rotWithShape="1">
                <a:blip r:embed="rId6"/>
                <a:stretch>
                  <a:fillRect r="-2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8756" y="4119176"/>
            <a:ext cx="88340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used 5.02 grams of Na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 </a:t>
            </a:r>
          </a:p>
          <a:p>
            <a:endParaRPr lang="en-US" sz="2800" dirty="0" smtClean="0"/>
          </a:p>
          <a:p>
            <a:r>
              <a:rPr lang="en-US" sz="2800" dirty="0" smtClean="0"/>
              <a:t>Excess remaining = Starting amount – amount used</a:t>
            </a:r>
          </a:p>
          <a:p>
            <a:r>
              <a:rPr lang="en-US" sz="2800" dirty="0" smtClean="0"/>
              <a:t>Excess Remaining  = 6.25 g</a:t>
            </a:r>
            <a:r>
              <a:rPr lang="en-US" sz="2800" dirty="0"/>
              <a:t> </a:t>
            </a:r>
            <a:r>
              <a:rPr lang="en-US" sz="2800" dirty="0" smtClean="0"/>
              <a:t>Na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 – 5.02 g Na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 = 1.23 g </a:t>
            </a:r>
            <a:r>
              <a:rPr lang="en-US" sz="2800" dirty="0"/>
              <a:t>Na</a:t>
            </a:r>
            <a:r>
              <a:rPr lang="en-US" sz="2800" baseline="-25000" dirty="0"/>
              <a:t>3</a:t>
            </a:r>
            <a:r>
              <a:rPr lang="en-US" sz="2800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4723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Limiting and Excess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27" y="786389"/>
            <a:ext cx="8534400" cy="19568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starting with 15.0g C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75.0 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+ 7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→ 4 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determine the limiting reagent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grams of excess reagent left after the reaction: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17049" y="2695681"/>
                <a:ext cx="1498404" cy="856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049" y="2695681"/>
                <a:ext cx="1498404" cy="856645"/>
              </a:xfrm>
              <a:prstGeom prst="rect">
                <a:avLst/>
              </a:prstGeom>
              <a:blipFill rotWithShape="1">
                <a:blip r:embed="rId2"/>
                <a:stretch>
                  <a:fillRect r="-19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648964" y="2677865"/>
                <a:ext cx="1630830" cy="846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32.00 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964" y="2677865"/>
                <a:ext cx="1630830" cy="846642"/>
              </a:xfrm>
              <a:prstGeom prst="rect">
                <a:avLst/>
              </a:prstGeom>
              <a:blipFill rotWithShape="1">
                <a:blip r:embed="rId3"/>
                <a:stretch>
                  <a:fillRect r="-1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65049" y="3594044"/>
                <a:ext cx="12508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55.9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049" y="3594044"/>
                <a:ext cx="1250857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35610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1986" y="2870354"/>
                <a:ext cx="17439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1</m:t>
                      </m:r>
                      <m:r>
                        <a:rPr lang="en-US" sz="2400" b="0" i="1" smtClean="0">
                          <a:latin typeface="Cambria Math"/>
                        </a:rPr>
                        <m:t>5.0</m:t>
                      </m:r>
                      <m:r>
                        <a:rPr lang="en-US" sz="2400" b="0" i="1" smtClean="0">
                          <a:latin typeface="Cambria Math"/>
                        </a:rPr>
                        <m:t>𝑔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86" y="2870354"/>
                <a:ext cx="1743939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59649" y="2666130"/>
                <a:ext cx="1607026" cy="858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30.08 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49" y="2666130"/>
                <a:ext cx="1607026" cy="858377"/>
              </a:xfrm>
              <a:prstGeom prst="rect">
                <a:avLst/>
              </a:prstGeom>
              <a:blipFill rotWithShape="1">
                <a:blip r:embed="rId6"/>
                <a:stretch>
                  <a:fillRect r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65568" y="3524507"/>
            <a:ext cx="8597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have 75.0 grams of oxygen</a:t>
            </a:r>
          </a:p>
          <a:p>
            <a:r>
              <a:rPr lang="en-US" sz="2400" dirty="0" smtClean="0"/>
              <a:t> we need 55.85g oxygen</a:t>
            </a:r>
          </a:p>
          <a:p>
            <a:r>
              <a:rPr lang="en-US" sz="2400" dirty="0" smtClean="0"/>
              <a:t>We have more than we need so Oxygen is the excess.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So The limiting reagent is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lphaL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excess remaining:   75.0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– 55.9 g 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19.1 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9540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 Part IV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9906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u="sng" dirty="0" smtClean="0"/>
                  <a:t>Percent </a:t>
                </a:r>
                <a:r>
                  <a:rPr lang="en-US" u="sng" dirty="0"/>
                  <a:t>yield</a:t>
                </a:r>
                <a:r>
                  <a:rPr lang="en-US" dirty="0"/>
                  <a:t> is the ratio of the actual yield to the theoretical yield expressed as a percent</a:t>
                </a:r>
                <a:r>
                  <a:rPr lang="en-US" dirty="0" smtClean="0"/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𝑃𝑒𝑟𝑐𝑒𝑛𝑡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𝑦𝑖𝑒𝑙𝑑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𝑎𝑐𝑡𝑢𝑎𝑙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𝑦𝑖𝑒𝑙𝑑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𝑡h𝑒𝑜𝑟𝑒𝑡𝑖𝑐𝑎𝑙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𝑦𝑖𝑒𝑙𝑑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 100%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The percent yield is a measurement of the efficiency of a reaction carried out in the laboratory</a:t>
                </a:r>
                <a:r>
                  <a:rPr lang="en-US" b="1" dirty="0" smtClean="0"/>
                  <a:t>.</a:t>
                </a:r>
              </a:p>
              <a:p>
                <a:pPr lvl="0"/>
                <a:r>
                  <a:rPr lang="en-US" dirty="0" smtClean="0"/>
                  <a:t>Unless you are actually conducting the experiment the actual yield would have to be give to you in the problem.  </a:t>
                </a:r>
                <a:endParaRPr lang="en-US" dirty="0"/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990600"/>
                <a:ext cx="8229600" cy="5257800"/>
              </a:xfrm>
              <a:blipFill rotWithShape="1">
                <a:blip r:embed="rId2"/>
                <a:stretch>
                  <a:fillRect l="-1704" t="-1508" r="-222" b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5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 Yield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229600" cy="3200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theoretical yield of 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 if you have 5.25 g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? What is the percent yield if </a:t>
            </a:r>
            <a:r>
              <a:rPr lang="en-US" sz="2800" dirty="0" smtClean="0"/>
              <a:t>you actually </a:t>
            </a:r>
            <a:r>
              <a:rPr lang="en-US" sz="2800" dirty="0" smtClean="0"/>
              <a:t>produced 8.34 g 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?		4P </a:t>
            </a:r>
            <a:r>
              <a:rPr lang="en-US" sz="2800" dirty="0"/>
              <a:t>+ 5O</a:t>
            </a:r>
            <a:r>
              <a:rPr lang="en-US" sz="2800" baseline="-25000" dirty="0"/>
              <a:t>2</a:t>
            </a:r>
            <a:r>
              <a:rPr lang="en-US" sz="2800" dirty="0"/>
              <a:t> → </a:t>
            </a:r>
            <a:r>
              <a:rPr lang="en-US" sz="2800" dirty="0" smtClean="0"/>
              <a:t>2P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5</a:t>
            </a:r>
          </a:p>
          <a:p>
            <a:endParaRPr lang="en-US" sz="2800" baseline="-25000" dirty="0"/>
          </a:p>
          <a:p>
            <a:endParaRPr lang="en-US" sz="2800" baseline="-25000" dirty="0" smtClean="0"/>
          </a:p>
          <a:p>
            <a:endParaRPr lang="en-US" sz="2800" baseline="-25000" dirty="0"/>
          </a:p>
          <a:p>
            <a:r>
              <a:rPr lang="en-US" sz="2800" dirty="0" smtClean="0"/>
              <a:t>Theoretical yield of </a:t>
            </a:r>
            <a:r>
              <a:rPr lang="en-US" sz="2800" dirty="0"/>
              <a:t>P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5</a:t>
            </a:r>
            <a:r>
              <a:rPr lang="en-US" sz="2800" dirty="0"/>
              <a:t> </a:t>
            </a:r>
            <a:r>
              <a:rPr lang="en-US" sz="2800" dirty="0" smtClean="0"/>
              <a:t>is 9.31g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17378" y="2375643"/>
                <a:ext cx="1498404" cy="812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378" y="2375643"/>
                <a:ext cx="1498404" cy="812915"/>
              </a:xfrm>
              <a:prstGeom prst="rect">
                <a:avLst/>
              </a:prstGeom>
              <a:blipFill rotWithShape="1">
                <a:blip r:embed="rId2"/>
                <a:stretch>
                  <a:fillRect r="-13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00600" y="2403087"/>
                <a:ext cx="1630830" cy="7854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141.94 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403087"/>
                <a:ext cx="1630830" cy="785471"/>
              </a:xfrm>
              <a:prstGeom prst="rect">
                <a:avLst/>
              </a:prstGeom>
              <a:blipFill rotWithShape="1">
                <a:blip r:embed="rId3"/>
                <a:stretch>
                  <a:fillRect r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120719" y="2552029"/>
                <a:ext cx="1506979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=</m:t>
                      </m:r>
                      <m:r>
                        <a:rPr lang="en-US" sz="2200" b="0" i="1" smtClean="0">
                          <a:latin typeface="Cambria Math"/>
                        </a:rPr>
                        <m:t>9.31</m:t>
                      </m:r>
                      <m:r>
                        <a:rPr lang="en-US" sz="2200" i="1">
                          <a:latin typeface="Cambria Math"/>
                        </a:rPr>
                        <m:t> </m:t>
                      </m:r>
                      <m:r>
                        <a:rPr lang="en-US" sz="2200" i="1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719" y="2552029"/>
                <a:ext cx="1506979" cy="430887"/>
              </a:xfrm>
              <a:prstGeom prst="rect">
                <a:avLst/>
              </a:prstGeom>
              <a:blipFill rotWithShape="1">
                <a:blip r:embed="rId4"/>
                <a:stretch>
                  <a:fillRect r="-2226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8600" y="2566659"/>
                <a:ext cx="138467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</a:rPr>
                        <m:t>.25 </m:t>
                      </m:r>
                      <m:r>
                        <a:rPr lang="en-US" sz="2200" b="0" i="1" smtClean="0">
                          <a:latin typeface="Cambria Math"/>
                        </a:rPr>
                        <m:t>𝑔</m:t>
                      </m:r>
                      <m:r>
                        <a:rPr lang="en-US" sz="22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566659"/>
                <a:ext cx="1384674" cy="430887"/>
              </a:xfrm>
              <a:prstGeom prst="rect">
                <a:avLst/>
              </a:prstGeom>
              <a:blipFill rotWithShape="1">
                <a:blip r:embed="rId5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524000" y="2384845"/>
                <a:ext cx="1607026" cy="79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32.00 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384845"/>
                <a:ext cx="1607026" cy="7945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" y="3889595"/>
                <a:ext cx="4283096" cy="624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Percent yield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𝑎𝑐𝑡𝑢𝑎𝑙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𝑡h𝑒𝑜𝑟𝑒𝑡𝑖𝑐𝑎𝑙</m:t>
                        </m:r>
                      </m:den>
                    </m:f>
                    <m:r>
                      <a:rPr lang="en-US" sz="24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100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89595"/>
                <a:ext cx="4283096" cy="624273"/>
              </a:xfrm>
              <a:prstGeom prst="rect">
                <a:avLst/>
              </a:prstGeom>
              <a:blipFill rotWithShape="1">
                <a:blip r:embed="rId7"/>
                <a:stretch>
                  <a:fillRect l="-227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2686" y="4876800"/>
                <a:ext cx="7441461" cy="753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Percent yield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8.34 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9.31 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100=89.6 %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𝑦𝑒𝑖𝑙𝑑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𝑜𝑓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86" y="4876800"/>
                <a:ext cx="7441461" cy="753027"/>
              </a:xfrm>
              <a:prstGeom prst="rect">
                <a:avLst/>
              </a:prstGeom>
              <a:blipFill rotWithShape="1">
                <a:blip r:embed="rId8"/>
                <a:stretch>
                  <a:fillRect l="-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34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Everything combined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548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2Na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r>
              <a:rPr lang="en-US" b="1" dirty="0"/>
              <a:t> + 3CaCl</a:t>
            </a:r>
            <a:r>
              <a:rPr lang="en-US" b="1" baseline="-25000" dirty="0"/>
              <a:t>2</a:t>
            </a:r>
            <a:r>
              <a:rPr lang="en-US" b="1" dirty="0"/>
              <a:t> → 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6NaCl</a:t>
            </a:r>
          </a:p>
          <a:p>
            <a:pPr marL="0" indent="0">
              <a:buNone/>
            </a:pPr>
            <a:r>
              <a:rPr lang="en-US" dirty="0" smtClean="0"/>
              <a:t>If you have 2.38 g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smtClean="0"/>
              <a:t>and 6.98 g CaCl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determine the limiting reagent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Calculate the theoretical yield of </a:t>
            </a:r>
            <a:r>
              <a:rPr lang="en-US" dirty="0" err="1" smtClean="0"/>
              <a:t>NaCl</a:t>
            </a:r>
            <a:r>
              <a:rPr lang="en-US" dirty="0" smtClean="0"/>
              <a:t> (you MUST use the limiting as your starting point)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Calculate the mass of excess reagent left after the reaction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If you actually produced 1.56 g </a:t>
            </a:r>
            <a:r>
              <a:rPr lang="en-US" dirty="0" err="1" smtClean="0"/>
              <a:t>NaCl</a:t>
            </a:r>
            <a:r>
              <a:rPr lang="en-US" dirty="0" smtClean="0"/>
              <a:t> what is the percent yield for this reaction?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Everything combined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253900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/>
              <a:t>2Na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r>
              <a:rPr lang="en-US" b="1" dirty="0"/>
              <a:t> + 3CaCl</a:t>
            </a:r>
            <a:r>
              <a:rPr lang="en-US" b="1" baseline="-25000" dirty="0"/>
              <a:t>2</a:t>
            </a:r>
            <a:r>
              <a:rPr lang="en-US" b="1" dirty="0"/>
              <a:t> → 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6NaCl</a:t>
            </a:r>
          </a:p>
          <a:p>
            <a:pPr marL="0" indent="0">
              <a:buNone/>
            </a:pPr>
            <a:r>
              <a:rPr lang="en-US" dirty="0" smtClean="0"/>
              <a:t>If you have 2.38 g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smtClean="0"/>
              <a:t>and 6.98 g CaCl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determine the limiting reagent</a:t>
            </a:r>
          </a:p>
          <a:p>
            <a:pPr marL="0" indent="0">
              <a:buNone/>
            </a:pPr>
            <a:r>
              <a:rPr lang="en-US" dirty="0" smtClean="0"/>
              <a:t>Turn grams of one reactant into grams of the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419600" y="3050128"/>
                <a:ext cx="1498404" cy="792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50128"/>
                <a:ext cx="1498404" cy="792205"/>
              </a:xfrm>
              <a:prstGeom prst="rect">
                <a:avLst/>
              </a:prstGeom>
              <a:blipFill rotWithShape="1">
                <a:blip r:embed="rId2"/>
                <a:stretch>
                  <a:fillRect r="-38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642659" y="3097753"/>
                <a:ext cx="1630830" cy="790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110.98 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659" y="3097753"/>
                <a:ext cx="1630830" cy="790473"/>
              </a:xfrm>
              <a:prstGeom prst="rect">
                <a:avLst/>
              </a:prstGeom>
              <a:blipFill rotWithShape="1">
                <a:blip r:embed="rId3"/>
                <a:stretch>
                  <a:fillRect r="-38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92941" y="4038600"/>
                <a:ext cx="125085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2.42 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𝐶𝑎𝐶𝑙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941" y="4038600"/>
                <a:ext cx="1250857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48780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8112" y="3222571"/>
                <a:ext cx="204158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</a:rPr>
                        <m:t>.38 </m:t>
                      </m:r>
                      <m:r>
                        <a:rPr lang="en-US" sz="2200" b="0" i="1" smtClean="0">
                          <a:latin typeface="Cambria Math"/>
                        </a:rPr>
                        <m:t>𝑔</m:t>
                      </m:r>
                      <m:r>
                        <a:rPr lang="en-US" sz="22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𝑁𝑎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𝑃𝑂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222571"/>
                <a:ext cx="2041585" cy="43088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57400" y="3051646"/>
                <a:ext cx="1607026" cy="79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163.94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051646"/>
                <a:ext cx="1607026" cy="794513"/>
              </a:xfrm>
              <a:prstGeom prst="rect">
                <a:avLst/>
              </a:prstGeom>
              <a:blipFill rotWithShape="1">
                <a:blip r:embed="rId6"/>
                <a:stretch>
                  <a:fillRect r="-44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7173" y="443871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have 6.98 g CaCl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and we need 2.42 g CaCl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so it is the excess reagent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Na</a:t>
            </a:r>
            <a:r>
              <a:rPr lang="en-US" sz="2800" baseline="-25000" dirty="0"/>
              <a:t>3</a:t>
            </a:r>
            <a:r>
              <a:rPr lang="en-US" sz="2800" dirty="0"/>
              <a:t>PO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en-US" sz="2800" dirty="0" smtClean="0"/>
              <a:t>is the limiting reagent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973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Everything combined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86" y="990600"/>
            <a:ext cx="8229600" cy="2539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2Na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r>
              <a:rPr lang="en-US" b="1" dirty="0"/>
              <a:t> + 3CaCl</a:t>
            </a:r>
            <a:r>
              <a:rPr lang="en-US" b="1" baseline="-25000" dirty="0"/>
              <a:t>2</a:t>
            </a:r>
            <a:r>
              <a:rPr lang="en-US" b="1" dirty="0"/>
              <a:t> → 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6NaCl</a:t>
            </a:r>
          </a:p>
          <a:p>
            <a:pPr marL="0" indent="0">
              <a:buNone/>
            </a:pPr>
            <a:r>
              <a:rPr lang="en-US" dirty="0" smtClean="0"/>
              <a:t>If you have 2.38 g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smtClean="0"/>
              <a:t>and 6.98 g CaCl</a:t>
            </a:r>
            <a:r>
              <a:rPr lang="en-US" baseline="-25000" dirty="0" smtClean="0"/>
              <a:t>2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Calculate </a:t>
            </a:r>
            <a:r>
              <a:rPr lang="en-US" dirty="0"/>
              <a:t>the theoretical yield of </a:t>
            </a:r>
            <a:r>
              <a:rPr lang="en-US" dirty="0" err="1"/>
              <a:t>NaCl</a:t>
            </a:r>
            <a:r>
              <a:rPr lang="en-US" dirty="0"/>
              <a:t> (you MUST use the limiting as your starting point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319588" y="3367112"/>
                <a:ext cx="1498404" cy="792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𝑁𝑎𝐶𝑙</m:t>
                              </m:r>
                            </m:e>
                            <m:sub/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588" y="3367112"/>
                <a:ext cx="1498404" cy="792205"/>
              </a:xfrm>
              <a:prstGeom prst="rect">
                <a:avLst/>
              </a:prstGeom>
              <a:blipFill rotWithShape="1">
                <a:blip r:embed="rId2"/>
                <a:stretch>
                  <a:fillRect r="-38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542647" y="3414737"/>
                <a:ext cx="1630830" cy="790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58.44 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𝑎𝐶𝑙</m:t>
                              </m:r>
                            </m:e>
                            <m:sub/>
                          </m:sSub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𝑎𝐶𝑙</m:t>
                              </m:r>
                            </m:e>
                            <m:sub/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647" y="3414737"/>
                <a:ext cx="1630830" cy="790473"/>
              </a:xfrm>
              <a:prstGeom prst="rect">
                <a:avLst/>
              </a:prstGeom>
              <a:blipFill rotWithShape="1">
                <a:blip r:embed="rId3"/>
                <a:stretch>
                  <a:fillRect r="-35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192929" y="4355584"/>
                <a:ext cx="125085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2.55 </m:t>
                      </m:r>
                      <m:r>
                        <a:rPr lang="en-US" sz="2000" b="0" i="1" smtClean="0">
                          <a:latin typeface="Cambria Math"/>
                        </a:rPr>
                        <m:t>𝑔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𝑁𝑎𝐶𝑙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929" y="4355584"/>
                <a:ext cx="1250857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4000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8100" y="3539555"/>
                <a:ext cx="204158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</a:rPr>
                        <m:t>.38 </m:t>
                      </m:r>
                      <m:r>
                        <a:rPr lang="en-US" sz="2200" b="0" i="1" smtClean="0">
                          <a:latin typeface="Cambria Math"/>
                        </a:rPr>
                        <m:t>𝑔</m:t>
                      </m:r>
                      <m:r>
                        <a:rPr lang="en-US" sz="22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𝑁𝑎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𝑃𝑂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" y="3539555"/>
                <a:ext cx="2041585" cy="43088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57388" y="3368630"/>
                <a:ext cx="1607026" cy="79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163.94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388" y="3368630"/>
                <a:ext cx="1607026" cy="794513"/>
              </a:xfrm>
              <a:prstGeom prst="rect">
                <a:avLst/>
              </a:prstGeom>
              <a:blipFill rotWithShape="1">
                <a:blip r:embed="rId6"/>
                <a:stretch>
                  <a:fillRect r="-43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9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Everything combined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86" y="990600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2Na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r>
              <a:rPr lang="en-US" b="1" dirty="0"/>
              <a:t> + 3CaCl</a:t>
            </a:r>
            <a:r>
              <a:rPr lang="en-US" b="1" baseline="-25000" dirty="0"/>
              <a:t>2</a:t>
            </a:r>
            <a:r>
              <a:rPr lang="en-US" b="1" dirty="0"/>
              <a:t> → 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6NaCl</a:t>
            </a:r>
          </a:p>
          <a:p>
            <a:pPr marL="0" indent="0">
              <a:buNone/>
            </a:pPr>
            <a:r>
              <a:rPr lang="en-US" dirty="0" smtClean="0"/>
              <a:t>If you have 2.38 g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smtClean="0"/>
              <a:t>and 6.98 g CaCl</a:t>
            </a:r>
            <a:r>
              <a:rPr lang="en-US" baseline="-25000" dirty="0" smtClean="0"/>
              <a:t>2</a:t>
            </a:r>
          </a:p>
          <a:p>
            <a:pPr marL="514350" indent="-514350">
              <a:buAutoNum type="alphaLcParenR" startAt="3"/>
            </a:pPr>
            <a:r>
              <a:rPr lang="en-US" dirty="0" smtClean="0"/>
              <a:t>Calculate </a:t>
            </a:r>
            <a:r>
              <a:rPr lang="en-US" dirty="0"/>
              <a:t>the mass of excess reagent left after the </a:t>
            </a:r>
            <a:r>
              <a:rPr lang="en-US" dirty="0" smtClean="0"/>
              <a:t>reaction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19600" y="3050128"/>
                <a:ext cx="1498404" cy="792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50128"/>
                <a:ext cx="1498404" cy="792205"/>
              </a:xfrm>
              <a:prstGeom prst="rect">
                <a:avLst/>
              </a:prstGeom>
              <a:blipFill rotWithShape="1">
                <a:blip r:embed="rId2"/>
                <a:stretch>
                  <a:fillRect r="-38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642659" y="3097753"/>
                <a:ext cx="1630830" cy="790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110.98 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𝐶𝑎𝐶𝑙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659" y="3097753"/>
                <a:ext cx="1630830" cy="790473"/>
              </a:xfrm>
              <a:prstGeom prst="rect">
                <a:avLst/>
              </a:prstGeom>
              <a:blipFill rotWithShape="1">
                <a:blip r:embed="rId3"/>
                <a:stretch>
                  <a:fillRect r="-38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292941" y="4038600"/>
                <a:ext cx="125085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2.42 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𝐶𝑎𝐶𝑙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941" y="4038600"/>
                <a:ext cx="1250857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48780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38112" y="3222571"/>
                <a:ext cx="204158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b="0" i="1" smtClean="0">
                          <a:latin typeface="Cambria Math"/>
                        </a:rPr>
                        <m:t>.38 </m:t>
                      </m:r>
                      <m:r>
                        <a:rPr lang="en-US" sz="2200" b="0" i="1" smtClean="0">
                          <a:latin typeface="Cambria Math"/>
                        </a:rPr>
                        <m:t>𝑔</m:t>
                      </m:r>
                      <m:r>
                        <a:rPr lang="en-US" sz="22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𝑁𝑎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𝑃𝑂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222571"/>
                <a:ext cx="2041585" cy="43088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057400" y="3051646"/>
                <a:ext cx="1607026" cy="79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i="1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163.94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051646"/>
                <a:ext cx="1607026" cy="794513"/>
              </a:xfrm>
              <a:prstGeom prst="rect">
                <a:avLst/>
              </a:prstGeom>
              <a:blipFill rotWithShape="1">
                <a:blip r:embed="rId6"/>
                <a:stretch>
                  <a:fillRect r="-44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57173" y="4438710"/>
            <a:ext cx="73152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Excess remaining </a:t>
            </a:r>
            <a:endParaRPr lang="en-US" sz="2800" dirty="0"/>
          </a:p>
          <a:p>
            <a:r>
              <a:rPr lang="en-US" sz="2800" dirty="0" smtClean="0"/>
              <a:t> 6.98 CaCl</a:t>
            </a:r>
            <a:r>
              <a:rPr lang="en-US" sz="2800" baseline="-25000" dirty="0" smtClean="0"/>
              <a:t>2</a:t>
            </a:r>
            <a:r>
              <a:rPr lang="en-US" sz="2800" dirty="0"/>
              <a:t> </a:t>
            </a:r>
            <a:r>
              <a:rPr lang="en-US" sz="2800" dirty="0" smtClean="0"/>
              <a:t>– 2.42 g CaCl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4.56 g </a:t>
            </a:r>
            <a:r>
              <a:rPr lang="en-US" sz="2800" dirty="0"/>
              <a:t>CaCl</a:t>
            </a:r>
            <a:r>
              <a:rPr lang="en-US" sz="2800" baseline="-25000" dirty="0"/>
              <a:t>2</a:t>
            </a:r>
          </a:p>
          <a:p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202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Stoichiometry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/>
          </a:bodyPr>
          <a:lstStyle/>
          <a:p>
            <a:r>
              <a:rPr lang="en-US" u="sng" dirty="0"/>
              <a:t>Stoichiometry</a:t>
            </a:r>
            <a:r>
              <a:rPr lang="en-US" dirty="0"/>
              <a:t> is the calculation of quantities in chemical reactions.  </a:t>
            </a:r>
          </a:p>
          <a:p>
            <a:pPr lvl="0"/>
            <a:r>
              <a:rPr lang="en-US" dirty="0" smtClean="0"/>
              <a:t>When </a:t>
            </a:r>
            <a:r>
              <a:rPr lang="en-US" dirty="0"/>
              <a:t>you know the quantity of one substance in a reaction, you can calculate the quantity of another substance consumed or created in the reaction.</a:t>
            </a:r>
          </a:p>
          <a:p>
            <a:pPr lvl="0"/>
            <a:r>
              <a:rPr lang="en-US" dirty="0" smtClean="0"/>
              <a:t>A quantity </a:t>
            </a:r>
            <a:r>
              <a:rPr lang="en-US" dirty="0"/>
              <a:t>can be grams, moles, liters</a:t>
            </a:r>
            <a:r>
              <a:rPr lang="en-US" dirty="0" smtClean="0"/>
              <a:t>, molecules, atoms, ions, formula units or particles.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Everything combined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86" y="990600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2Na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r>
              <a:rPr lang="en-US" b="1" dirty="0"/>
              <a:t> + 3CaCl</a:t>
            </a:r>
            <a:r>
              <a:rPr lang="en-US" b="1" baseline="-25000" dirty="0"/>
              <a:t>2</a:t>
            </a:r>
            <a:r>
              <a:rPr lang="en-US" b="1" dirty="0"/>
              <a:t> → 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6NaCl</a:t>
            </a:r>
          </a:p>
          <a:p>
            <a:pPr marL="0" indent="0">
              <a:buNone/>
            </a:pPr>
            <a:r>
              <a:rPr lang="en-US" dirty="0" smtClean="0"/>
              <a:t>If you have 2.38 g </a:t>
            </a:r>
            <a:r>
              <a:rPr lang="en-US" dirty="0"/>
              <a:t>Na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smtClean="0"/>
              <a:t>and 6.98 g CaCl</a:t>
            </a:r>
            <a:r>
              <a:rPr lang="en-US" baseline="-25000" dirty="0" smtClean="0"/>
              <a:t>2</a:t>
            </a:r>
          </a:p>
          <a:p>
            <a:pPr marL="514350" indent="-514350">
              <a:buAutoNum type="alphaLcParenR" startAt="4"/>
            </a:pPr>
            <a:r>
              <a:rPr lang="en-US" dirty="0" smtClean="0"/>
              <a:t>If </a:t>
            </a:r>
            <a:r>
              <a:rPr lang="en-US" dirty="0"/>
              <a:t>you actually produced 1.56 g </a:t>
            </a:r>
            <a:r>
              <a:rPr lang="en-US" dirty="0" err="1"/>
              <a:t>NaCl</a:t>
            </a:r>
            <a:r>
              <a:rPr lang="en-US" dirty="0"/>
              <a:t> what is the percent yield for this reaction?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6800" y="3733800"/>
                <a:ext cx="7315200" cy="1049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1.56 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𝑁𝑎𝐶𝑙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2.55 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i="1">
                            <a:latin typeface="Cambria Math"/>
                          </a:rPr>
                          <m:t>𝑁𝑎𝐶𝑙</m:t>
                        </m:r>
                      </m:den>
                    </m:f>
                    <m:r>
                      <a:rPr lang="en-US" sz="40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4000" b="0" i="1" smtClean="0">
                        <a:latin typeface="Cambria Math"/>
                        <a:ea typeface="Cambria Math"/>
                      </a:rPr>
                      <m:t>100= </m:t>
                    </m:r>
                  </m:oMath>
                </a14:m>
                <a:r>
                  <a:rPr lang="en-US" sz="4000" dirty="0" smtClean="0"/>
                  <a:t>61.2 % </a:t>
                </a:r>
                <a:r>
                  <a:rPr lang="en-US" sz="4000" dirty="0" err="1" smtClean="0"/>
                  <a:t>NaCl</a:t>
                </a:r>
                <a:r>
                  <a:rPr lang="en-US" sz="4000" dirty="0" smtClean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733800"/>
                <a:ext cx="7315200" cy="1049133"/>
              </a:xfrm>
              <a:prstGeom prst="rect">
                <a:avLst/>
              </a:prstGeom>
              <a:blipFill rotWithShape="1">
                <a:blip r:embed="rId2"/>
                <a:stretch>
                  <a:fillRect b="-5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41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Stoichiometry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 </a:t>
            </a:r>
            <a:r>
              <a:rPr lang="en-US" dirty="0"/>
              <a:t>balanced equation indicates the number and type of each atom, molecules, and/or moles that makes up each reactant and each product</a:t>
            </a:r>
          </a:p>
          <a:p>
            <a:pPr lvl="0"/>
            <a:r>
              <a:rPr lang="en-US" dirty="0"/>
              <a:t>A balanced chemical equation obeys the law of conservation of mass</a:t>
            </a:r>
          </a:p>
          <a:p>
            <a:pPr lvl="1"/>
            <a:r>
              <a:rPr lang="en-US" dirty="0"/>
              <a:t>The total number of grams of reactants </a:t>
            </a:r>
            <a:r>
              <a:rPr lang="en-US" dirty="0" smtClean="0"/>
              <a:t>DOES </a:t>
            </a:r>
            <a:r>
              <a:rPr lang="en-US" dirty="0"/>
              <a:t>equal the total number of grams of product</a:t>
            </a:r>
          </a:p>
          <a:p>
            <a:pPr lvl="0"/>
            <a:r>
              <a:rPr lang="en-US" dirty="0"/>
              <a:t>Assuming standard temperature and pressure, a balanced equation also tells you about the volume of gases.</a:t>
            </a:r>
          </a:p>
          <a:p>
            <a:pPr lvl="0"/>
            <a:r>
              <a:rPr lang="en-US" b="1" dirty="0" smtClean="0"/>
              <a:t>Mass </a:t>
            </a:r>
            <a:r>
              <a:rPr lang="en-US" b="1" dirty="0"/>
              <a:t>and atoms are conserved in every chemical reaction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Stoichiometry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/>
          </a:bodyPr>
          <a:lstStyle/>
          <a:p>
            <a:r>
              <a:rPr lang="en-US" u="sng" dirty="0"/>
              <a:t>Mole ratio</a:t>
            </a:r>
            <a:r>
              <a:rPr lang="en-US" dirty="0"/>
              <a:t> is a conversion factor derived from </a:t>
            </a:r>
            <a:r>
              <a:rPr lang="en-US" b="1" dirty="0"/>
              <a:t>coefficients</a:t>
            </a:r>
            <a:r>
              <a:rPr lang="en-US" dirty="0"/>
              <a:t> of a balanced chemical equation interpreted in terms of moles.</a:t>
            </a:r>
          </a:p>
          <a:p>
            <a:pPr lvl="0"/>
            <a:r>
              <a:rPr lang="en-US" dirty="0" smtClean="0"/>
              <a:t>In chemical calculations, mole ratios are used to convert between </a:t>
            </a:r>
          </a:p>
          <a:p>
            <a:pPr lvl="1"/>
            <a:r>
              <a:rPr lang="en-US" dirty="0" smtClean="0"/>
              <a:t>moles of reactants and moles of product, </a:t>
            </a:r>
          </a:p>
          <a:p>
            <a:pPr lvl="1"/>
            <a:r>
              <a:rPr lang="en-US" dirty="0" smtClean="0"/>
              <a:t> or moles of products and moles of reactants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between moles of two products, or two reactants</a:t>
            </a:r>
          </a:p>
          <a:p>
            <a:pPr lvl="0"/>
            <a:r>
              <a:rPr lang="en-US" b="1" dirty="0" smtClean="0"/>
              <a:t>In the mole ratio you MUST use the COEFFICIENTS of the BALANCED chemical reaction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Mole to Mole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In order to do stoichiometry conversions you MUST have a balanced chemical reaction.</a:t>
            </a:r>
          </a:p>
          <a:p>
            <a:r>
              <a:rPr lang="en-US" dirty="0" smtClean="0"/>
              <a:t>Use our basic dimensional analysis set up…</a:t>
            </a:r>
          </a:p>
          <a:p>
            <a:pPr lvl="1"/>
            <a:r>
              <a:rPr lang="en-US" dirty="0" smtClean="0"/>
              <a:t>Unit getting rid of on bottom, unit going to on top</a:t>
            </a:r>
          </a:p>
          <a:p>
            <a:pPr lvl="1"/>
            <a:r>
              <a:rPr lang="en-US" dirty="0" smtClean="0"/>
              <a:t>NOT just the units, it is ALSO the chemical formulas</a:t>
            </a:r>
          </a:p>
          <a:p>
            <a:pPr>
              <a:buNone/>
            </a:pPr>
            <a:r>
              <a:rPr lang="en-US" dirty="0" smtClean="0"/>
              <a:t>Example 1: If you decompose 6.50 moles of ammonia (NH3) how many moles of each product do you produce? </a:t>
            </a:r>
          </a:p>
          <a:p>
            <a:pPr>
              <a:buNone/>
            </a:pPr>
            <a:r>
              <a:rPr lang="en-US" dirty="0" smtClean="0"/>
              <a:t>Skeleton equation:  NH</a:t>
            </a:r>
            <a:r>
              <a:rPr lang="en-US" baseline="-25000" dirty="0" smtClean="0"/>
              <a:t>3</a:t>
            </a:r>
            <a:r>
              <a:rPr lang="en-US" dirty="0" smtClean="0"/>
              <a:t> → N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Balanced equation:  2NH</a:t>
            </a:r>
            <a:r>
              <a:rPr lang="en-US" baseline="-25000" dirty="0" smtClean="0"/>
              <a:t>3</a:t>
            </a:r>
            <a:r>
              <a:rPr lang="en-US" dirty="0" smtClean="0"/>
              <a:t> → 1 N</a:t>
            </a:r>
            <a:r>
              <a:rPr lang="en-US" baseline="-25000" dirty="0" smtClean="0"/>
              <a:t>2</a:t>
            </a:r>
            <a:r>
              <a:rPr lang="en-US" dirty="0" smtClean="0"/>
              <a:t> + 3 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Mole to Mole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243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Example 1: If you decompose 6.50 moles of ammonia (NH</a:t>
            </a:r>
            <a:r>
              <a:rPr lang="en-US" baseline="-25000" dirty="0" smtClean="0"/>
              <a:t>3</a:t>
            </a:r>
            <a:r>
              <a:rPr lang="en-US" dirty="0" smtClean="0"/>
              <a:t>) how many moles of each product do you produce? </a:t>
            </a:r>
          </a:p>
          <a:p>
            <a:pPr>
              <a:buNone/>
            </a:pPr>
            <a:r>
              <a:rPr lang="en-US" dirty="0" smtClean="0"/>
              <a:t>Balanced equation:  2NH</a:t>
            </a:r>
            <a:r>
              <a:rPr lang="en-US" baseline="-25000" dirty="0" smtClean="0"/>
              <a:t>3</a:t>
            </a:r>
            <a:r>
              <a:rPr lang="en-US" dirty="0" smtClean="0"/>
              <a:t> → 1 N</a:t>
            </a:r>
            <a:r>
              <a:rPr lang="en-US" baseline="-25000" dirty="0" smtClean="0"/>
              <a:t>2</a:t>
            </a:r>
            <a:r>
              <a:rPr lang="en-US" dirty="0" smtClean="0"/>
              <a:t> + 3 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38200" y="3200400"/>
                <a:ext cx="5827044" cy="855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6.50 </m:t>
                      </m:r>
                      <m:r>
                        <a:rPr lang="en-US" sz="2400" i="1">
                          <a:latin typeface="Cambria Math"/>
                        </a:rPr>
                        <m:t>𝑚𝑜𝑙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𝑁𝐻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/>
                        </a:rPr>
                        <m:t>=3.25 </m:t>
                      </m:r>
                      <m:r>
                        <a:rPr lang="en-US" sz="2400" i="1">
                          <a:latin typeface="Cambria Math"/>
                        </a:rPr>
                        <m:t>𝑚𝑜𝑙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00400"/>
                <a:ext cx="5827044" cy="8557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90600" y="4495800"/>
                <a:ext cx="5890780" cy="855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6.50 </m:t>
                      </m:r>
                      <m:r>
                        <a:rPr lang="en-US" sz="2400" i="1" smtClean="0">
                          <a:latin typeface="Cambria Math"/>
                        </a:rPr>
                        <m:t>𝑚𝑜𝑙</m:t>
                      </m:r>
                      <m:r>
                        <a:rPr lang="en-US" sz="240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𝑁𝐻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2 </m:t>
                          </m:r>
                          <m:r>
                            <a:rPr lang="en-US" sz="24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𝑁𝐻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9.7</m:t>
                      </m:r>
                      <m:r>
                        <a:rPr lang="en-US" sz="2400" i="1">
                          <a:latin typeface="Cambria Math"/>
                        </a:rPr>
                        <m:t>5 </m:t>
                      </m:r>
                      <m:r>
                        <a:rPr lang="en-US" sz="2400" i="1">
                          <a:latin typeface="Cambria Math"/>
                        </a:rPr>
                        <m:t>𝑚𝑜𝑙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495800"/>
                <a:ext cx="5890780" cy="8558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Mole to Mole Conversion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838200"/>
                <a:ext cx="8915400" cy="57912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 smtClean="0"/>
                  <a:t>3 Na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 + 2AlP → 2Na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P  + Al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 </a:t>
                </a:r>
                <a:endParaRPr lang="en-US" baseline="-25000" dirty="0" smtClean="0"/>
              </a:p>
              <a:p>
                <a:pPr>
                  <a:buNone/>
                </a:pPr>
                <a:r>
                  <a:rPr lang="en-US" dirty="0" smtClean="0"/>
                  <a:t>Example 2:  72.50 mol of Na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  would produce how many moles of Na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P?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7</m:t>
                      </m:r>
                      <m:r>
                        <a:rPr lang="en-US" sz="2800" b="0" i="1" smtClean="0">
                          <a:latin typeface="Cambria Math"/>
                        </a:rPr>
                        <m:t>2.50 </m:t>
                      </m:r>
                      <m:r>
                        <a:rPr lang="en-US" sz="2800" i="1">
                          <a:latin typeface="Cambria Math"/>
                        </a:rPr>
                        <m:t>𝑚𝑜𝑙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𝑆</m:t>
                      </m:r>
                      <m:r>
                        <a:rPr lang="en-US" sz="28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i="1">
                              <a:latin typeface="Cambria Math"/>
                            </a:rPr>
                            <m:t>𝑚𝑜𝑙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𝑁𝑎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48.33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𝑚𝑜𝑙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US" sz="2800" dirty="0"/>
              </a:p>
              <a:p>
                <a:pPr>
                  <a:buNone/>
                </a:pPr>
                <a:endParaRPr lang="en-US" dirty="0" smtClean="0"/>
              </a:p>
              <a:p>
                <a:pPr>
                  <a:buNone/>
                </a:pPr>
                <a:r>
                  <a:rPr lang="en-US" dirty="0" smtClean="0"/>
                  <a:t>Example 3:  14.45 mol Al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was produce by how many moles of </a:t>
                </a:r>
                <a:r>
                  <a:rPr lang="en-US" dirty="0" err="1" smtClean="0"/>
                  <a:t>AlP</a:t>
                </a:r>
                <a:r>
                  <a:rPr lang="en-US" dirty="0" smtClean="0"/>
                  <a:t>?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1</m:t>
                      </m:r>
                      <m:r>
                        <a:rPr lang="en-US" sz="2800" b="0" i="1" smtClean="0">
                          <a:latin typeface="Cambria Math"/>
                        </a:rPr>
                        <m:t>4.45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𝑚𝑜𝑙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𝐴𝑙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2 </m:t>
                          </m:r>
                          <m:r>
                            <a:rPr lang="en-US" sz="2800" i="1">
                              <a:latin typeface="Cambria Math"/>
                            </a:rPr>
                            <m:t>𝑚𝑜𝑙𝑚𝑜𝑙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𝐴𝑙𝑃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1 </m:t>
                          </m:r>
                          <m:r>
                            <a:rPr lang="en-US" sz="2800" i="1">
                              <a:latin typeface="Cambria Math"/>
                            </a:rPr>
                            <m:t>𝑚𝑜𝑙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𝐴𝑙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28.90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𝐴𝑙𝑃</m:t>
                      </m:r>
                    </m:oMath>
                  </m:oMathPara>
                </a14:m>
                <a:endParaRPr lang="en-US" sz="2800" dirty="0"/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838200"/>
                <a:ext cx="8915400" cy="5791200"/>
              </a:xfrm>
              <a:blipFill rotWithShape="1">
                <a:blip r:embed="rId2"/>
                <a:stretch>
                  <a:fillRect l="-1778" t="-1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990600"/>
                <a:ext cx="8610600" cy="57912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You MUST have a balanced chemical equation to do ANY mole to mole conversions.</a:t>
                </a:r>
              </a:p>
              <a:p>
                <a:r>
                  <a:rPr lang="en-US" dirty="0"/>
                  <a:t>The coefficients in the balanced chemical reaction are used in the mole ratio ONLY</a:t>
                </a:r>
              </a:p>
              <a:p>
                <a:r>
                  <a:rPr lang="en-US" dirty="0" smtClean="0"/>
                  <a:t>Mole ratios are the ONLY place that you can switch substances. Can do this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𝑔𝑁𝑎𝐶𝑙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𝐻𝐹</m:t>
                        </m:r>
                      </m:den>
                    </m:f>
                  </m:oMath>
                </a14:m>
                <a:r>
                  <a:rPr lang="en-US" dirty="0" smtClean="0"/>
                  <a:t>], you can only go from gram to mole, volume to mole</a:t>
                </a:r>
                <a:r>
                  <a:rPr lang="en-US" smtClean="0"/>
                  <a:t>, particles to mole</a:t>
                </a:r>
                <a:endParaRPr lang="en-US" dirty="0" smtClean="0"/>
              </a:p>
              <a:p>
                <a:r>
                  <a:rPr lang="en-US" dirty="0" smtClean="0"/>
                  <a:t>The starting amount (# given in the problem) is only written ONE time, and never in a conversion fraction.  </a:t>
                </a:r>
              </a:p>
              <a:p>
                <a:r>
                  <a:rPr lang="en-US" dirty="0" smtClean="0"/>
                  <a:t>Any time you have a reactant in excess it does NOT affect calculations (you can ignore it)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990600"/>
                <a:ext cx="8610600" cy="5791200"/>
              </a:xfrm>
              <a:blipFill rotWithShape="1">
                <a:blip r:embed="rId2"/>
                <a:stretch>
                  <a:fillRect l="-1487" t="-2737" r="-1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3ADD9-21A0-43FA-8EE4-A50EC7036AA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2708</Words>
  <Application>Microsoft Office PowerPoint</Application>
  <PresentationFormat>On-screen Show (4:3)</PresentationFormat>
  <Paragraphs>265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Chapter 12  Stoichiometry </vt:lpstr>
      <vt:lpstr>Stoichiometry </vt:lpstr>
      <vt:lpstr>Stoichiometry </vt:lpstr>
      <vt:lpstr>Stoichiometry </vt:lpstr>
      <vt:lpstr>Stoichiometry </vt:lpstr>
      <vt:lpstr>Mole to Mole Conversion</vt:lpstr>
      <vt:lpstr>Mole to Mole Conversion</vt:lpstr>
      <vt:lpstr>Mole to Mole Conversion </vt:lpstr>
      <vt:lpstr>Things to remember</vt:lpstr>
      <vt:lpstr>New Mole Map </vt:lpstr>
      <vt:lpstr>Terminology </vt:lpstr>
      <vt:lpstr>Stoichiometry Calculations</vt:lpstr>
      <vt:lpstr>Mass to Mass Conversion</vt:lpstr>
      <vt:lpstr>Mass to Volume Conversion</vt:lpstr>
      <vt:lpstr>Things to remember</vt:lpstr>
      <vt:lpstr>Terminology Part II </vt:lpstr>
      <vt:lpstr>Limiting Reactant example 1</vt:lpstr>
      <vt:lpstr>Limiting Reactant example 2</vt:lpstr>
      <vt:lpstr>Limiting Reactant example 3</vt:lpstr>
      <vt:lpstr>Limiting Reactant (Reagent)</vt:lpstr>
      <vt:lpstr>Terminology Part III </vt:lpstr>
      <vt:lpstr>Amount of Excess Remaining</vt:lpstr>
      <vt:lpstr>Limiting and Excess Example</vt:lpstr>
      <vt:lpstr>Terminology Part IV </vt:lpstr>
      <vt:lpstr>Percent Yield </vt:lpstr>
      <vt:lpstr>Everything combined </vt:lpstr>
      <vt:lpstr>Everything combined </vt:lpstr>
      <vt:lpstr>Everything combined </vt:lpstr>
      <vt:lpstr>Everything combined </vt:lpstr>
      <vt:lpstr>Everything combined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 Stoichiometry</dc:title>
  <dc:creator>Charlena</dc:creator>
  <cp:lastModifiedBy>Charlena Raines</cp:lastModifiedBy>
  <cp:revision>70</cp:revision>
  <cp:lastPrinted>2013-03-20T17:06:53Z</cp:lastPrinted>
  <dcterms:created xsi:type="dcterms:W3CDTF">2013-03-14T01:06:22Z</dcterms:created>
  <dcterms:modified xsi:type="dcterms:W3CDTF">2013-03-26T13:13:54Z</dcterms:modified>
</cp:coreProperties>
</file>